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chivo Black" charset="1" panose="020B0A03020202020B04"/>
      <p:regular r:id="rId17"/>
    </p:embeddedFon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7705" y="-218209"/>
            <a:ext cx="6463145" cy="11398827"/>
            <a:chOff x="0" y="0"/>
            <a:chExt cx="1702228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978" y="524741"/>
            <a:ext cx="9912928" cy="991292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3331466" y="2624448"/>
            <a:ext cx="5713535" cy="5713513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785" t="0" r="-178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785764" y="-10048009"/>
            <a:ext cx="6463145" cy="11398827"/>
            <a:chOff x="0" y="0"/>
            <a:chExt cx="1702228" cy="3002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95890" y="4726086"/>
            <a:ext cx="6298370" cy="1372797"/>
            <a:chOff x="0" y="0"/>
            <a:chExt cx="1702228" cy="3710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2228" cy="371019"/>
            </a:xfrm>
            <a:custGeom>
              <a:avLst/>
              <a:gdLst/>
              <a:ahLst/>
              <a:cxnLst/>
              <a:rect r="r" b="b" t="t" l="l"/>
              <a:pathLst>
                <a:path h="371019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71019"/>
                  </a:lnTo>
                  <a:lnTo>
                    <a:pt x="0" y="37101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02228" cy="418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469731" y="0"/>
            <a:ext cx="6950688" cy="1849266"/>
          </a:xfrm>
          <a:custGeom>
            <a:avLst/>
            <a:gdLst/>
            <a:ahLst/>
            <a:cxnLst/>
            <a:rect r="r" b="b" t="t" l="l"/>
            <a:pathLst>
              <a:path h="1849266" w="6950688">
                <a:moveTo>
                  <a:pt x="0" y="0"/>
                </a:moveTo>
                <a:lnTo>
                  <a:pt x="6950688" y="0"/>
                </a:lnTo>
                <a:lnTo>
                  <a:pt x="6950688" y="1849266"/>
                </a:lnTo>
                <a:lnTo>
                  <a:pt x="0" y="1849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785764" y="3440679"/>
            <a:ext cx="8171842" cy="125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372"/>
              </a:lnSpc>
            </a:pPr>
            <a:r>
              <a:rPr lang="en-US" sz="937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5890" y="4969683"/>
            <a:ext cx="6712131" cy="102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8"/>
              </a:lnSpc>
            </a:pPr>
            <a:r>
              <a:rPr lang="en-US" sz="769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LUNARATH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4114" y="-769490"/>
            <a:ext cx="19656228" cy="11056490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16627" t="0" r="-1662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4375647"/>
            <a:ext cx="18288000" cy="14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9"/>
              </a:lnSpc>
            </a:pPr>
            <a:r>
              <a:rPr lang="en-US" sz="1056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8866"/>
            <a:ext cx="8958721" cy="11398827"/>
            <a:chOff x="0" y="0"/>
            <a:chExt cx="2359498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9498" cy="3002160"/>
            </a:xfrm>
            <a:custGeom>
              <a:avLst/>
              <a:gdLst/>
              <a:ahLst/>
              <a:cxnLst/>
              <a:rect r="r" b="b" t="t" l="l"/>
              <a:pathLst>
                <a:path h="3002160" w="2359498">
                  <a:moveTo>
                    <a:pt x="0" y="0"/>
                  </a:moveTo>
                  <a:lnTo>
                    <a:pt x="2359498" y="0"/>
                  </a:lnTo>
                  <a:lnTo>
                    <a:pt x="235949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5949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58850" y="0"/>
            <a:ext cx="4629150" cy="10287000"/>
          </a:xfrm>
          <a:custGeom>
            <a:avLst/>
            <a:gdLst/>
            <a:ahLst/>
            <a:cxnLst/>
            <a:rect r="r" b="b" t="t" l="l"/>
            <a:pathLst>
              <a:path h="10287000" w="4629150">
                <a:moveTo>
                  <a:pt x="0" y="0"/>
                </a:moveTo>
                <a:lnTo>
                  <a:pt x="4629150" y="0"/>
                </a:lnTo>
                <a:lnTo>
                  <a:pt x="4629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58721" y="0"/>
            <a:ext cx="4700129" cy="10444732"/>
          </a:xfrm>
          <a:custGeom>
            <a:avLst/>
            <a:gdLst/>
            <a:ahLst/>
            <a:cxnLst/>
            <a:rect r="r" b="b" t="t" l="l"/>
            <a:pathLst>
              <a:path h="10444732" w="4700129">
                <a:moveTo>
                  <a:pt x="0" y="0"/>
                </a:moveTo>
                <a:lnTo>
                  <a:pt x="4700129" y="0"/>
                </a:lnTo>
                <a:lnTo>
                  <a:pt x="4700129" y="10444732"/>
                </a:lnTo>
                <a:lnTo>
                  <a:pt x="0" y="10444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646826"/>
            <a:ext cx="8958721" cy="6719040"/>
          </a:xfrm>
          <a:custGeom>
            <a:avLst/>
            <a:gdLst/>
            <a:ahLst/>
            <a:cxnLst/>
            <a:rect r="r" b="b" t="t" l="l"/>
            <a:pathLst>
              <a:path h="6719040" w="8958721">
                <a:moveTo>
                  <a:pt x="0" y="0"/>
                </a:moveTo>
                <a:lnTo>
                  <a:pt x="8958721" y="0"/>
                </a:lnTo>
                <a:lnTo>
                  <a:pt x="8958721" y="6719040"/>
                </a:lnTo>
                <a:lnTo>
                  <a:pt x="0" y="6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181100"/>
            <a:ext cx="8958721" cy="1105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1"/>
              </a:lnSpc>
            </a:pPr>
            <a:r>
              <a:rPr lang="en-US" sz="82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REVIEWS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1271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242" t="0" r="757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996098"/>
            <a:ext cx="5461874" cy="89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</a:pPr>
            <a:r>
              <a:rPr lang="en-US" sz="660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275764" y="0"/>
            <a:ext cx="11710555" cy="2332759"/>
            <a:chOff x="0" y="0"/>
            <a:chExt cx="3084261" cy="6143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84261" cy="614389"/>
            </a:xfrm>
            <a:custGeom>
              <a:avLst/>
              <a:gdLst/>
              <a:ahLst/>
              <a:cxnLst/>
              <a:rect r="r" b="b" t="t" l="l"/>
              <a:pathLst>
                <a:path h="614389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6398" y="411873"/>
            <a:ext cx="6233378" cy="161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615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COMPETION DETAILS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553" y="2534804"/>
            <a:ext cx="10909978" cy="306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Objectives of the Challenge</a:t>
            </a: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 enhances their communication, collaboration, inquiry, problem solving and flexibility skills that will benefit them in their academic and professional lives.</a:t>
            </a:r>
          </a:p>
          <a:p>
            <a:pPr algn="just"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Co-develop (students and ISRO) future technologies needed in the area of space robotics.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553" y="6100330"/>
            <a:ext cx="10909978" cy="353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Selection Process</a:t>
            </a: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Prelims Round:</a:t>
            </a: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Registration and Submission of Proposal Report and presentation. (15th Jan)</a:t>
            </a:r>
          </a:p>
          <a:p>
            <a:pPr algn="just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Quals Round:</a:t>
            </a: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Submission of Design Report and Demonstration of Prototype operation on the specified arena. ( 15th May)</a:t>
            </a:r>
          </a:p>
          <a:p>
            <a:pPr algn="just" marL="582925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Field Round</a:t>
            </a: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The final onsite competition to perform the required tasks is planned to be conducted at URSC Bengaluru. (5th Aug)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2520217" y="815397"/>
            <a:ext cx="9507682" cy="950768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2881184" y="15586"/>
            <a:ext cx="11710555" cy="2332759"/>
            <a:chOff x="0" y="0"/>
            <a:chExt cx="3084261" cy="6143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84261" cy="614389"/>
            </a:xfrm>
            <a:custGeom>
              <a:avLst/>
              <a:gdLst/>
              <a:ahLst/>
              <a:cxnLst/>
              <a:rect r="r" b="b" t="t" l="l"/>
              <a:pathLst>
                <a:path h="614389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89572" y="2946053"/>
            <a:ext cx="5246391" cy="524637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633" r="0" b="-63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00419" y="427643"/>
            <a:ext cx="8171842" cy="161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616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ARENA &amp; TASK DETAILS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29371" y="895350"/>
            <a:ext cx="9458629" cy="867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6"/>
              </a:lnSpc>
            </a:pPr>
            <a:r>
              <a:rPr lang="en-US" sz="554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554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Navigation Task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over waypoint navigation in commanded and autonomous mode.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Obstacle identification using sensors.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Obstacle avoidance/traversal by mobility system.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Crater identification using sensors.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Crater avoidance/traversal by mobility system.</a:t>
            </a:r>
          </a:p>
          <a:p>
            <a:pPr algn="ctr">
              <a:lnSpc>
                <a:spcPts val="7346"/>
              </a:lnSpc>
            </a:pPr>
            <a:r>
              <a:rPr lang="en-US" sz="524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Sample Picking Task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Target identification using visual sensors.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Picking and loading on the rover chassis.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Target location identification.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Unloading and placement.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Final Parking.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94252" cy="1427314"/>
            <a:chOff x="0" y="0"/>
            <a:chExt cx="4818239" cy="3759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8239" cy="375918"/>
            </a:xfrm>
            <a:custGeom>
              <a:avLst/>
              <a:gdLst/>
              <a:ahLst/>
              <a:cxnLst/>
              <a:rect r="r" b="b" t="t" l="l"/>
              <a:pathLst>
                <a:path h="375918" w="4818239">
                  <a:moveTo>
                    <a:pt x="0" y="0"/>
                  </a:moveTo>
                  <a:lnTo>
                    <a:pt x="4818239" y="0"/>
                  </a:lnTo>
                  <a:lnTo>
                    <a:pt x="4818239" y="375918"/>
                  </a:lnTo>
                  <a:lnTo>
                    <a:pt x="0" y="375918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8239" cy="423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17786" y="6842414"/>
            <a:ext cx="6463145" cy="3283527"/>
            <a:chOff x="0" y="0"/>
            <a:chExt cx="1702228" cy="8647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2228" cy="864797"/>
            </a:xfrm>
            <a:custGeom>
              <a:avLst/>
              <a:gdLst/>
              <a:ahLst/>
              <a:cxnLst/>
              <a:rect r="r" b="b" t="t" l="l"/>
              <a:pathLst>
                <a:path h="864797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864797"/>
                  </a:lnTo>
                  <a:lnTo>
                    <a:pt x="0" y="864797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2228" cy="912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41284" y="1517526"/>
            <a:ext cx="8657801" cy="5707735"/>
          </a:xfrm>
          <a:custGeom>
            <a:avLst/>
            <a:gdLst/>
            <a:ahLst/>
            <a:cxnLst/>
            <a:rect r="r" b="b" t="t" l="l"/>
            <a:pathLst>
              <a:path h="5707735" w="8657801">
                <a:moveTo>
                  <a:pt x="0" y="0"/>
                </a:moveTo>
                <a:lnTo>
                  <a:pt x="8657800" y="0"/>
                </a:lnTo>
                <a:lnTo>
                  <a:pt x="8657800" y="5707735"/>
                </a:lnTo>
                <a:lnTo>
                  <a:pt x="0" y="570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255" y="332111"/>
            <a:ext cx="18127998" cy="109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3"/>
              </a:lnSpc>
            </a:pPr>
            <a:r>
              <a:rPr lang="en-US" sz="824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INNOVATION &amp; NOVELTY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255" y="7168111"/>
            <a:ext cx="17207859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Roving Mechanism:</a:t>
            </a: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Hybrid model is developed to meet the terrain requirements.  Model is designed to run at optimum power consumption and better mobility.</a:t>
            </a:r>
          </a:p>
          <a:p>
            <a:pPr algn="just">
              <a:lnSpc>
                <a:spcPts val="3920"/>
              </a:lnSpc>
            </a:pP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Body Design</a:t>
            </a: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body designs are made is such a way that robotic arm will going to merge itself on the rover body making it a box shape rover body. At the time of operation, it will emerge through the body and after completion it get back to its starting position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9773" y="0"/>
            <a:ext cx="9580418" cy="11398827"/>
            <a:chOff x="0" y="0"/>
            <a:chExt cx="2523238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3238" cy="3002160"/>
            </a:xfrm>
            <a:custGeom>
              <a:avLst/>
              <a:gdLst/>
              <a:ahLst/>
              <a:cxnLst/>
              <a:rect r="r" b="b" t="t" l="l"/>
              <a:pathLst>
                <a:path h="3002160" w="2523238">
                  <a:moveTo>
                    <a:pt x="0" y="0"/>
                  </a:moveTo>
                  <a:lnTo>
                    <a:pt x="2523238" y="0"/>
                  </a:lnTo>
                  <a:lnTo>
                    <a:pt x="252323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2323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9316" y="1878618"/>
            <a:ext cx="5922613" cy="7460796"/>
          </a:xfrm>
          <a:custGeom>
            <a:avLst/>
            <a:gdLst/>
            <a:ahLst/>
            <a:cxnLst/>
            <a:rect r="r" b="b" t="t" l="l"/>
            <a:pathLst>
              <a:path h="7460796" w="5922613">
                <a:moveTo>
                  <a:pt x="0" y="0"/>
                </a:moveTo>
                <a:lnTo>
                  <a:pt x="5922612" y="0"/>
                </a:lnTo>
                <a:lnTo>
                  <a:pt x="5922612" y="7460797"/>
                </a:lnTo>
                <a:lnTo>
                  <a:pt x="0" y="746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3633" y="318450"/>
            <a:ext cx="13941390" cy="163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4"/>
              </a:lnSpc>
            </a:pPr>
            <a:r>
              <a:rPr lang="en-US" sz="121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MECH</a:t>
            </a:r>
            <a:r>
              <a:rPr lang="en-US" sz="12174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ANISM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29857" y="1821468"/>
            <a:ext cx="8082249" cy="387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Roving Mechanism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use of hybrid mechanism consists of continuous tracks at the rear part and supporting wheels at the front. 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power is delivered by the separate DC motors to idler and wheel for smooth navigation controlled by </a:t>
            </a:r>
            <a:r>
              <a:rPr lang="en-US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PID mechanism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84502" y="5613689"/>
            <a:ext cx="8372960" cy="390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Robotic Arm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Degree of freedom: 4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Material of construction will be a 3D printed (PLA)lightweight material with higher strength.</a:t>
            </a:r>
          </a:p>
          <a:p>
            <a:pPr algn="just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Gripper structure is based on </a:t>
            </a:r>
            <a:r>
              <a:rPr lang="en-US" sz="26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Gear-and-Rack Actuation</a:t>
            </a: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which will be functional by the movement of attached servo motor which provides an optimum working field of view (FOV)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11827"/>
            <a:ext cx="7450282" cy="11398827"/>
            <a:chOff x="0" y="0"/>
            <a:chExt cx="1962214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2214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62214">
                  <a:moveTo>
                    <a:pt x="0" y="0"/>
                  </a:moveTo>
                  <a:lnTo>
                    <a:pt x="1962214" y="0"/>
                  </a:lnTo>
                  <a:lnTo>
                    <a:pt x="1962214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62214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45272" y="-3668833"/>
            <a:ext cx="9428654" cy="942861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4390898">
            <a:off x="-2482472" y="-4106051"/>
            <a:ext cx="10303054" cy="1030305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020484" y="-1111827"/>
            <a:ext cx="11710555" cy="3166059"/>
            <a:chOff x="0" y="0"/>
            <a:chExt cx="3084261" cy="8338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84261" cy="833859"/>
            </a:xfrm>
            <a:custGeom>
              <a:avLst/>
              <a:gdLst/>
              <a:ahLst/>
              <a:cxnLst/>
              <a:rect r="r" b="b" t="t" l="l"/>
              <a:pathLst>
                <a:path h="833859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833859"/>
                  </a:lnTo>
                  <a:lnTo>
                    <a:pt x="0" y="83385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084261" cy="88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20484" y="2455475"/>
            <a:ext cx="11710555" cy="2132111"/>
            <a:chOff x="0" y="0"/>
            <a:chExt cx="3084261" cy="5615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84261" cy="561544"/>
            </a:xfrm>
            <a:custGeom>
              <a:avLst/>
              <a:gdLst/>
              <a:ahLst/>
              <a:cxnLst/>
              <a:rect r="r" b="b" t="t" l="l"/>
              <a:pathLst>
                <a:path h="561544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561544"/>
                  </a:lnTo>
                  <a:lnTo>
                    <a:pt x="0" y="561544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084261" cy="609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20484" y="4777843"/>
            <a:ext cx="11710555" cy="2132111"/>
            <a:chOff x="0" y="0"/>
            <a:chExt cx="3084261" cy="561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84261" cy="561544"/>
            </a:xfrm>
            <a:custGeom>
              <a:avLst/>
              <a:gdLst/>
              <a:ahLst/>
              <a:cxnLst/>
              <a:rect r="r" b="b" t="t" l="l"/>
              <a:pathLst>
                <a:path h="561544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561544"/>
                  </a:lnTo>
                  <a:lnTo>
                    <a:pt x="0" y="561544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084261" cy="609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20484" y="7205230"/>
            <a:ext cx="11710555" cy="3330983"/>
            <a:chOff x="0" y="0"/>
            <a:chExt cx="3084261" cy="8772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84261" cy="877296"/>
            </a:xfrm>
            <a:custGeom>
              <a:avLst/>
              <a:gdLst/>
              <a:ahLst/>
              <a:cxnLst/>
              <a:rect r="r" b="b" t="t" l="l"/>
              <a:pathLst>
                <a:path h="877296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877296"/>
                  </a:lnTo>
                  <a:lnTo>
                    <a:pt x="0" y="877296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3084261" cy="924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3848" y="7005205"/>
            <a:ext cx="7396434" cy="314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612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HARDWARE AND SOFTWARE REALIZATION PLAN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0484" y="110267"/>
            <a:ext cx="10123886" cy="181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</a:pPr>
            <a:r>
              <a:rPr lang="en-US" sz="25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Our rover is equipped with advanced technologies, including depth cameras, stereo cameras and sensor integration using extended Kalman filter algorithm and some ROS2 software for roving mechanisms.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16884" y="2586670"/>
            <a:ext cx="9931087" cy="181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These processes are handled by a Jetson, making decisions about the rover's movement. Information is then sent to a Raspberry Pi, which, in turn, communicates with four motor drivers to control the rover's motion.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38953" y="4734967"/>
            <a:ext cx="9809018" cy="173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</a:pPr>
            <a:r>
              <a:rPr lang="en-US" sz="24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rover is smart enough to avoid 30 cm cubes and 20cm obstacles while safely traversing over 15 cm cubes and 10cm craters. Upon reaching a specific waypoint (WP) region, the rover, guided by stereo cameras, stops near sample.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20484" y="7595755"/>
            <a:ext cx="10123886" cy="228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21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instructs a webcam on the gripper to search for the red cylinder using OpenCV. If found, a robotic arm lifts the cylinder and places it on the rover before resuming movement.  </a:t>
            </a:r>
            <a:r>
              <a:rPr lang="en-US" sz="21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Additionally, the rover utilises PID control for efficient climbing on inclines. It searches for a blue cylinder using stereo cameras, stops when found, and places a red sample into the blue cylinder using a gripper-mounted webcam with help of Inverse Kinematics.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6438" y="-1304059"/>
            <a:ext cx="20335009" cy="2332759"/>
            <a:chOff x="0" y="0"/>
            <a:chExt cx="5355723" cy="6143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5723" cy="614389"/>
            </a:xfrm>
            <a:custGeom>
              <a:avLst/>
              <a:gdLst/>
              <a:ahLst/>
              <a:cxnLst/>
              <a:rect r="r" b="b" t="t" l="l"/>
              <a:pathLst>
                <a:path h="614389" w="5355723">
                  <a:moveTo>
                    <a:pt x="0" y="0"/>
                  </a:moveTo>
                  <a:lnTo>
                    <a:pt x="5355723" y="0"/>
                  </a:lnTo>
                  <a:lnTo>
                    <a:pt x="5355723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55723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17128" y="-147040"/>
            <a:ext cx="10892125" cy="10878510"/>
          </a:xfrm>
          <a:custGeom>
            <a:avLst/>
            <a:gdLst/>
            <a:ahLst/>
            <a:cxnLst/>
            <a:rect r="r" b="b" t="t" l="l"/>
            <a:pathLst>
              <a:path h="10878510" w="10892125">
                <a:moveTo>
                  <a:pt x="0" y="0"/>
                </a:moveTo>
                <a:lnTo>
                  <a:pt x="10892124" y="0"/>
                </a:lnTo>
                <a:lnTo>
                  <a:pt x="10892124" y="10878510"/>
                </a:lnTo>
                <a:lnTo>
                  <a:pt x="0" y="10878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751073" y="4811308"/>
            <a:ext cx="11710555" cy="1253317"/>
            <a:chOff x="0" y="0"/>
            <a:chExt cx="3084261" cy="3300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4261" cy="330092"/>
            </a:xfrm>
            <a:custGeom>
              <a:avLst/>
              <a:gdLst/>
              <a:ahLst/>
              <a:cxnLst/>
              <a:rect r="r" b="b" t="t" l="l"/>
              <a:pathLst>
                <a:path h="330092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330092"/>
                  </a:lnTo>
                  <a:lnTo>
                    <a:pt x="0" y="330092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084261" cy="377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92659" y="9033683"/>
            <a:ext cx="11710555" cy="1253317"/>
            <a:chOff x="0" y="0"/>
            <a:chExt cx="3084261" cy="3300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84261" cy="330092"/>
            </a:xfrm>
            <a:custGeom>
              <a:avLst/>
              <a:gdLst/>
              <a:ahLst/>
              <a:cxnLst/>
              <a:rect r="r" b="b" t="t" l="l"/>
              <a:pathLst>
                <a:path h="330092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330092"/>
                  </a:lnTo>
                  <a:lnTo>
                    <a:pt x="0" y="330092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084261" cy="377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928766" y="1287280"/>
            <a:ext cx="11710555" cy="1253317"/>
            <a:chOff x="0" y="0"/>
            <a:chExt cx="3084261" cy="3300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84261" cy="330092"/>
            </a:xfrm>
            <a:custGeom>
              <a:avLst/>
              <a:gdLst/>
              <a:ahLst/>
              <a:cxnLst/>
              <a:rect r="r" b="b" t="t" l="l"/>
              <a:pathLst>
                <a:path h="330092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330092"/>
                  </a:lnTo>
                  <a:lnTo>
                    <a:pt x="0" y="330092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084261" cy="377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751073" y="6837035"/>
            <a:ext cx="11710555" cy="1253317"/>
            <a:chOff x="0" y="0"/>
            <a:chExt cx="3084261" cy="3300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84261" cy="330092"/>
            </a:xfrm>
            <a:custGeom>
              <a:avLst/>
              <a:gdLst/>
              <a:ahLst/>
              <a:cxnLst/>
              <a:rect r="r" b="b" t="t" l="l"/>
              <a:pathLst>
                <a:path h="330092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330092"/>
                  </a:lnTo>
                  <a:lnTo>
                    <a:pt x="0" y="330092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084261" cy="377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751073" y="3121622"/>
            <a:ext cx="11710555" cy="1253317"/>
            <a:chOff x="0" y="0"/>
            <a:chExt cx="3084261" cy="3300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84261" cy="330092"/>
            </a:xfrm>
            <a:custGeom>
              <a:avLst/>
              <a:gdLst/>
              <a:ahLst/>
              <a:cxnLst/>
              <a:rect r="r" b="b" t="t" l="l"/>
              <a:pathLst>
                <a:path h="330092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330092"/>
                  </a:lnTo>
                  <a:lnTo>
                    <a:pt x="0" y="330092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3084261" cy="377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36892" y="4640199"/>
            <a:ext cx="6500808" cy="147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</a:pPr>
            <a:r>
              <a:rPr lang="en-US" sz="562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BUDGET SEGMENTATION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1583177"/>
            <a:ext cx="10781788" cy="471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5"/>
              </a:lnSpc>
              <a:spcBef>
                <a:spcPct val="0"/>
              </a:spcBef>
            </a:pPr>
            <a:r>
              <a:rPr lang="en-US" sz="27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Cassi degin and manufacturing : Rs 55,000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3486066"/>
            <a:ext cx="9959481" cy="4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Onboard Sensors : Rs 92,050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5167584"/>
            <a:ext cx="9959481" cy="4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Main Controlling Unit &amp; Power System : Rs 1,03,400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7061696"/>
            <a:ext cx="9959481" cy="4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Robotic Arm : Rs 70,000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9327967"/>
            <a:ext cx="11217896" cy="4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  <a:spcBef>
                <a:spcPct val="0"/>
              </a:spcBef>
            </a:pPr>
            <a:r>
              <a:rPr lang="en-US" sz="270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Supporting Unit : Rs 1,29,000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215522"/>
            <a:ext cx="1078178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Total Rs 4.5 Lakhs Budget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780331"/>
            <a:ext cx="18288000" cy="1105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1"/>
              </a:lnSpc>
            </a:pPr>
            <a:r>
              <a:rPr lang="en-US" sz="826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STATUS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05425" y="2401480"/>
            <a:ext cx="9889917" cy="6469566"/>
          </a:xfrm>
          <a:custGeom>
            <a:avLst/>
            <a:gdLst/>
            <a:ahLst/>
            <a:cxnLst/>
            <a:rect r="r" b="b" t="t" l="l"/>
            <a:pathLst>
              <a:path h="6469566" w="9889917">
                <a:moveTo>
                  <a:pt x="0" y="0"/>
                </a:moveTo>
                <a:lnTo>
                  <a:pt x="9889917" y="0"/>
                </a:lnTo>
                <a:lnTo>
                  <a:pt x="9889917" y="6469566"/>
                </a:lnTo>
                <a:lnTo>
                  <a:pt x="0" y="646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64" t="0" r="-2199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315755"/>
            <a:ext cx="8903318" cy="618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CAD model of the chassi and robotic arm is in progress.</a:t>
            </a:r>
          </a:p>
          <a:p>
            <a:pPr algn="just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 finalied the frameworks and algorithms to operate the rover.</a:t>
            </a:r>
          </a:p>
          <a:p>
            <a:pPr algn="just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test plan for the prototype in ready.</a:t>
            </a:r>
          </a:p>
          <a:p>
            <a:pPr algn="just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 emergency response system is also added for safety purposes.</a:t>
            </a:r>
          </a:p>
          <a:p>
            <a:pPr algn="just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 tested some of the algorithms like shape &amp; colour detection using camera, crater and depth detection using computer vision and image processing.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94546"/>
            <a:ext cx="10126403" cy="4556881"/>
          </a:xfrm>
          <a:custGeom>
            <a:avLst/>
            <a:gdLst/>
            <a:ahLst/>
            <a:cxnLst/>
            <a:rect r="r" b="b" t="t" l="l"/>
            <a:pathLst>
              <a:path h="4556881" w="10126403">
                <a:moveTo>
                  <a:pt x="0" y="0"/>
                </a:moveTo>
                <a:lnTo>
                  <a:pt x="10126403" y="0"/>
                </a:lnTo>
                <a:lnTo>
                  <a:pt x="10126403" y="4556881"/>
                </a:lnTo>
                <a:lnTo>
                  <a:pt x="0" y="4556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43866" y="172695"/>
            <a:ext cx="5065875" cy="9010382"/>
          </a:xfrm>
          <a:custGeom>
            <a:avLst/>
            <a:gdLst/>
            <a:ahLst/>
            <a:cxnLst/>
            <a:rect r="r" b="b" t="t" l="l"/>
            <a:pathLst>
              <a:path h="9010382" w="5065875">
                <a:moveTo>
                  <a:pt x="0" y="0"/>
                </a:moveTo>
                <a:lnTo>
                  <a:pt x="5065875" y="0"/>
                </a:lnTo>
                <a:lnTo>
                  <a:pt x="5065875" y="9010382"/>
                </a:lnTo>
                <a:lnTo>
                  <a:pt x="0" y="901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6045"/>
            <a:ext cx="15316997" cy="30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772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TESTING OBJECT DETECTION FOR NAVIGATION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36841" y="8719771"/>
            <a:ext cx="5640536" cy="82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2"/>
              </a:lnSpc>
              <a:spcBef>
                <a:spcPct val="0"/>
              </a:spcBef>
            </a:pPr>
            <a:r>
              <a:rPr lang="en-US" sz="469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Crater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6536" y="9227940"/>
            <a:ext cx="5640536" cy="68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Colored Cube Detection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DAF7ExYK-Qw</dc:identifier>
  <dcterms:modified xsi:type="dcterms:W3CDTF">2011-08-01T06:04:30Z</dcterms:modified>
  <cp:revision>1</cp:revision>
  <dc:title>Copy of Copy of company</dc:title>
</cp:coreProperties>
</file>